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4FE2-BA79-4DAD-A873-759DD0A145BB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84E0-44B2-406C-B2DD-7D082B254E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7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575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907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71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629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17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90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651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83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68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77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164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CB370-C17E-4058-980A-572CF651DD64}" type="datetimeFigureOut">
              <a:rPr lang="es-MX" smtClean="0"/>
              <a:t>28/05/2024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C8A0F-C37D-4A96-AE2C-A6C5FE97DB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56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8" y="1596789"/>
            <a:ext cx="8315494" cy="49141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7211" y="466375"/>
            <a:ext cx="63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REPORTES MENSUALES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6450" t="58242" r="23651" b="28469"/>
          <a:stretch/>
        </p:blipFill>
        <p:spPr>
          <a:xfrm>
            <a:off x="122827" y="1320208"/>
            <a:ext cx="6619167" cy="1555418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354841" y="2115402"/>
            <a:ext cx="5609230" cy="586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82138" y="2838731"/>
            <a:ext cx="6155139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/>
              <a:t>MIS FECHAS DE REPORTES SERÍAN LAS SIGUIENTES: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1       </a:t>
            </a:r>
            <a:r>
              <a:rPr lang="es-MX" sz="1600" b="1" dirty="0" smtClean="0">
                <a:solidFill>
                  <a:srgbClr val="FF0000"/>
                </a:solidFill>
              </a:rPr>
              <a:t>DEL 20 DE AGOSTO          </a:t>
            </a:r>
            <a:r>
              <a:rPr lang="es-MX" sz="1600" dirty="0" smtClean="0"/>
              <a:t>AL     20 DE SEPTIEMBRE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2       DEL 21 DE SEPTIEMBRE   AL     20 DE OCTUBRE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3       DEL 21 DE OCTUBRE        AL     20 DE NOVIEMBRE</a:t>
            </a:r>
          </a:p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73811" t="14879" b="46501"/>
          <a:stretch/>
        </p:blipFill>
        <p:spPr>
          <a:xfrm>
            <a:off x="395784" y="4275332"/>
            <a:ext cx="2975213" cy="24666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74125" t="15065" b="47808"/>
          <a:stretch/>
        </p:blipFill>
        <p:spPr>
          <a:xfrm>
            <a:off x="3616656" y="4285397"/>
            <a:ext cx="3029804" cy="2444211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2131326" y="3059373"/>
            <a:ext cx="4255826" cy="3684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redondeado 18"/>
          <p:cNvSpPr/>
          <p:nvPr/>
        </p:nvSpPr>
        <p:spPr>
          <a:xfrm>
            <a:off x="6796585" y="4435522"/>
            <a:ext cx="2047163" cy="3957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PERIODO DEL REPORTE</a:t>
            </a:r>
            <a:r>
              <a:rPr lang="es-MX" sz="1200" dirty="0" smtClean="0">
                <a:latin typeface="Century Gothic" panose="020B0502020202020204" pitchFamily="34" charset="0"/>
              </a:rPr>
              <a:t>E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6801134" y="4954136"/>
            <a:ext cx="2028967" cy="532263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DÍAS HÁBILES DENTRO DEL PERÍODO</a:t>
            </a:r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741994" y="5773003"/>
            <a:ext cx="240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24 días X 4 </a:t>
            </a:r>
            <a:r>
              <a:rPr lang="es-MX" dirty="0" err="1" smtClean="0"/>
              <a:t>hrs</a:t>
            </a:r>
            <a:r>
              <a:rPr lang="es-MX" dirty="0" smtClean="0"/>
              <a:t> = </a:t>
            </a:r>
            <a:r>
              <a:rPr lang="es-MX" sz="2000" b="1" dirty="0" smtClean="0"/>
              <a:t>96</a:t>
            </a:r>
            <a:r>
              <a:rPr lang="es-MX" dirty="0" smtClean="0"/>
              <a:t> </a:t>
            </a:r>
            <a:r>
              <a:rPr lang="es-MX" dirty="0" err="1" smtClean="0"/>
              <a:t>hrs</a:t>
            </a:r>
            <a:endParaRPr lang="es-MX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1337481" y="6032310"/>
            <a:ext cx="1897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493595" y="6646460"/>
            <a:ext cx="2740924" cy="15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3741762" y="4983707"/>
            <a:ext cx="2754572" cy="11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716741" y="6023211"/>
            <a:ext cx="2452047" cy="22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479947" y="6348479"/>
            <a:ext cx="857534" cy="11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 flipV="1">
            <a:off x="491318" y="6318917"/>
            <a:ext cx="1" cy="368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H="1" flipV="1">
            <a:off x="1326106" y="6007293"/>
            <a:ext cx="1" cy="368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3234519" y="6018663"/>
            <a:ext cx="1" cy="641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V="1">
            <a:off x="3725839" y="4970060"/>
            <a:ext cx="2275" cy="1075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V="1">
            <a:off x="6498609" y="4983708"/>
            <a:ext cx="1" cy="641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6141493" y="5622878"/>
            <a:ext cx="36848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V="1">
            <a:off x="6146041" y="5622878"/>
            <a:ext cx="9099" cy="400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1269242" y="5950424"/>
            <a:ext cx="1596788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flipV="1">
            <a:off x="850711" y="6646460"/>
            <a:ext cx="1988023" cy="1819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 flipV="1">
            <a:off x="2852382" y="5936777"/>
            <a:ext cx="13648" cy="73697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H="1" flipV="1">
            <a:off x="1269242" y="5950424"/>
            <a:ext cx="2275" cy="38441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873457" y="6305266"/>
            <a:ext cx="384413" cy="227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 flipV="1">
            <a:off x="859809" y="6305266"/>
            <a:ext cx="2274" cy="35711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4073857" y="4933666"/>
            <a:ext cx="1972101" cy="34119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4107976" y="6073254"/>
            <a:ext cx="2006221" cy="1364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 flipH="1" flipV="1">
            <a:off x="4094328" y="4926843"/>
            <a:ext cx="13648" cy="116005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flipH="1" flipV="1">
            <a:off x="6073253" y="4940490"/>
            <a:ext cx="1" cy="116006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6393" y="302602"/>
            <a:ext cx="63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REPORTES MENSUALES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18362" y="1137314"/>
            <a:ext cx="8598091" cy="1983971"/>
            <a:chOff x="218362" y="1137314"/>
            <a:chExt cx="8598091" cy="198397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46450" t="58242" r="23651" b="28469"/>
            <a:stretch/>
          </p:blipFill>
          <p:spPr>
            <a:xfrm>
              <a:off x="218362" y="1565867"/>
              <a:ext cx="6619167" cy="1555418"/>
            </a:xfrm>
            <a:prstGeom prst="rect">
              <a:avLst/>
            </a:prstGeom>
          </p:spPr>
        </p:pic>
        <p:sp>
          <p:nvSpPr>
            <p:cNvPr id="11" name="Rectángulo redondeado 10"/>
            <p:cNvSpPr/>
            <p:nvPr/>
          </p:nvSpPr>
          <p:spPr>
            <a:xfrm>
              <a:off x="423080" y="2361062"/>
              <a:ext cx="5609230" cy="58685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414447" y="1705971"/>
              <a:ext cx="240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24 días X 4 </a:t>
              </a:r>
              <a:r>
                <a:rPr lang="es-MX" dirty="0" err="1" smtClean="0"/>
                <a:t>hrs</a:t>
              </a:r>
              <a:r>
                <a:rPr lang="es-MX" dirty="0" smtClean="0"/>
                <a:t> = </a:t>
              </a:r>
              <a:r>
                <a:rPr lang="es-MX" sz="2000" b="1" dirty="0" smtClean="0"/>
                <a:t>96</a:t>
              </a:r>
              <a:r>
                <a:rPr lang="es-MX" dirty="0" smtClean="0"/>
                <a:t> </a:t>
              </a:r>
              <a:r>
                <a:rPr lang="es-MX" dirty="0" err="1" smtClean="0"/>
                <a:t>hrs</a:t>
              </a:r>
              <a:endParaRPr lang="es-MX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483892" y="2429302"/>
              <a:ext cx="818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96 </a:t>
              </a:r>
              <a:r>
                <a:rPr lang="es-MX" b="1" dirty="0" err="1" smtClean="0">
                  <a:solidFill>
                    <a:srgbClr val="FF0000"/>
                  </a:solidFill>
                </a:rPr>
                <a:t>hrs</a:t>
              </a:r>
              <a:endParaRPr lang="es-MX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929116" y="2417929"/>
              <a:ext cx="818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96 </a:t>
              </a:r>
              <a:r>
                <a:rPr lang="es-MX" b="1" dirty="0" err="1" smtClean="0">
                  <a:solidFill>
                    <a:srgbClr val="FF0000"/>
                  </a:solidFill>
                </a:rPr>
                <a:t>hrs</a:t>
              </a:r>
              <a:endParaRPr lang="es-MX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712191" y="1137314"/>
              <a:ext cx="1806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u="sng" dirty="0" smtClean="0">
                  <a:solidFill>
                    <a:srgbClr val="FF0000"/>
                  </a:solidFill>
                </a:rPr>
                <a:t>REPORTE NO. 1</a:t>
              </a:r>
              <a:endParaRPr lang="es-MX" b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34285" y="3582538"/>
            <a:ext cx="8598091" cy="1983971"/>
            <a:chOff x="218362" y="1137314"/>
            <a:chExt cx="8598091" cy="1983971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3"/>
            <a:srcRect l="46450" t="58242" r="23651" b="28469"/>
            <a:stretch/>
          </p:blipFill>
          <p:spPr>
            <a:xfrm>
              <a:off x="218362" y="1565867"/>
              <a:ext cx="6619167" cy="1555418"/>
            </a:xfrm>
            <a:prstGeom prst="rect">
              <a:avLst/>
            </a:prstGeom>
          </p:spPr>
        </p:pic>
        <p:sp>
          <p:nvSpPr>
            <p:cNvPr id="34" name="Rectángulo redondeado 33"/>
            <p:cNvSpPr/>
            <p:nvPr/>
          </p:nvSpPr>
          <p:spPr>
            <a:xfrm>
              <a:off x="423080" y="2361062"/>
              <a:ext cx="5609230" cy="58685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6414447" y="1705971"/>
              <a:ext cx="240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20 días X 4 </a:t>
              </a:r>
              <a:r>
                <a:rPr lang="es-MX" dirty="0" err="1" smtClean="0"/>
                <a:t>hrs</a:t>
              </a:r>
              <a:r>
                <a:rPr lang="es-MX" dirty="0" smtClean="0"/>
                <a:t> = </a:t>
              </a:r>
              <a:r>
                <a:rPr lang="es-MX" sz="2000" b="1" dirty="0" smtClean="0"/>
                <a:t>80</a:t>
              </a:r>
              <a:r>
                <a:rPr lang="es-MX" dirty="0" smtClean="0"/>
                <a:t> </a:t>
              </a:r>
              <a:r>
                <a:rPr lang="es-MX" dirty="0" err="1" smtClean="0"/>
                <a:t>hrs</a:t>
              </a:r>
              <a:endParaRPr lang="es-MX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2483892" y="2429302"/>
              <a:ext cx="818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80 </a:t>
              </a:r>
              <a:r>
                <a:rPr lang="es-MX" b="1" dirty="0" err="1" smtClean="0">
                  <a:solidFill>
                    <a:srgbClr val="FF0000"/>
                  </a:solidFill>
                </a:rPr>
                <a:t>hrs</a:t>
              </a:r>
              <a:endParaRPr lang="es-MX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929115" y="2417929"/>
              <a:ext cx="978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176 </a:t>
              </a:r>
              <a:r>
                <a:rPr lang="es-MX" b="1" dirty="0" err="1" smtClean="0">
                  <a:solidFill>
                    <a:srgbClr val="FF0000"/>
                  </a:solidFill>
                </a:rPr>
                <a:t>hrs</a:t>
              </a:r>
              <a:endParaRPr lang="es-MX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712191" y="1137314"/>
              <a:ext cx="1806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u="sng" dirty="0" smtClean="0">
                  <a:solidFill>
                    <a:srgbClr val="FF0000"/>
                  </a:solidFill>
                </a:rPr>
                <a:t>REPORTE NO. 2</a:t>
              </a:r>
              <a:endParaRPr lang="es-MX" b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Elipse 9"/>
          <p:cNvSpPr/>
          <p:nvPr/>
        </p:nvSpPr>
        <p:spPr>
          <a:xfrm>
            <a:off x="4872250" y="4626590"/>
            <a:ext cx="1105469" cy="94169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6482688" y="5472753"/>
            <a:ext cx="242930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SE VAN SUMANDO LAS HORAS ACOMULADAS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5895833" y="5295331"/>
            <a:ext cx="518615" cy="354842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9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7336" y="589205"/>
            <a:ext cx="722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CARTA DE LIBERACIÓN 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048" y="1103977"/>
            <a:ext cx="784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Será expedida por la Institución donde se realizara el S.S.</a:t>
            </a:r>
            <a:endParaRPr lang="es-MX" sz="36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7960" y="2315011"/>
            <a:ext cx="3773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EL CONTENIDO DE LA CARTA DE ACEPTACIÓN DEBERA SER EN EL FORMATO PROPORCIONADO POR LA DGEU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HOJA MEMBRETADA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SELLOS Y FIRMAS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MX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Deberá contener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Nombre del alumno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Matrícula o No. de Control Escolar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Carrera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RVOE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Período de prestación del SS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908054" y="1709754"/>
            <a:ext cx="3400022" cy="4626835"/>
            <a:chOff x="910847" y="1870484"/>
            <a:chExt cx="3400022" cy="462683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35552" t="21434" r="35644" b="8848"/>
            <a:stretch/>
          </p:blipFill>
          <p:spPr>
            <a:xfrm>
              <a:off x="910847" y="1870484"/>
              <a:ext cx="3400022" cy="462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1777285" y="3799268"/>
              <a:ext cx="833573" cy="515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203397" y="5445617"/>
              <a:ext cx="833573" cy="515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2204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2012" y="1091821"/>
            <a:ext cx="664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 Black" panose="020B0A04020102020204" pitchFamily="34" charset="0"/>
              </a:rPr>
              <a:t>¿ QUÉ ES EL SERVICIO SOCIAL?</a:t>
            </a:r>
            <a:endParaRPr lang="es-MX" sz="2800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1444" y="2593076"/>
            <a:ext cx="457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Century Gothic" panose="020B0502020202020204" pitchFamily="34" charset="0"/>
              </a:rPr>
              <a:t>Es una actividad de carácter formativo y en beneficio de la Sociedad.</a:t>
            </a:r>
          </a:p>
          <a:p>
            <a:pPr algn="just"/>
            <a:endParaRPr lang="es-MX" sz="24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 smtClean="0">
                <a:latin typeface="Century Gothic" panose="020B0502020202020204" pitchFamily="34" charset="0"/>
              </a:rPr>
              <a:t>Su cumplimiento es un </a:t>
            </a:r>
            <a:r>
              <a:rPr lang="es-MX" sz="2400" b="1" dirty="0" smtClean="0">
                <a:latin typeface="Century Gothic" panose="020B0502020202020204" pitchFamily="34" charset="0"/>
              </a:rPr>
              <a:t>REQUISITO INDISPENSABLE </a:t>
            </a:r>
            <a:r>
              <a:rPr lang="es-MX" sz="2400" dirty="0" smtClean="0">
                <a:latin typeface="Century Gothic" panose="020B0502020202020204" pitchFamily="34" charset="0"/>
              </a:rPr>
              <a:t>para obtener el título profesional.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58276"/>
          <a:stretch/>
        </p:blipFill>
        <p:spPr>
          <a:xfrm>
            <a:off x="5428042" y="2692233"/>
            <a:ext cx="371595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5785" y="928048"/>
            <a:ext cx="664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 Black" panose="020B0A04020102020204" pitchFamily="34" charset="0"/>
              </a:rPr>
              <a:t>REQUISITOS:</a:t>
            </a:r>
            <a:endParaRPr lang="es-MX" sz="28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29518" y="1627351"/>
            <a:ext cx="40806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Century Gothic" panose="020B0502020202020204" pitchFamily="34" charset="0"/>
              </a:rPr>
              <a:t>Haber cursado el 70% de los créditos establecidos  en el plan de estudios.</a:t>
            </a:r>
          </a:p>
          <a:p>
            <a:pPr algn="just"/>
            <a:endParaRPr lang="es-MX" sz="24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Century Gothic" panose="020B0502020202020204" pitchFamily="34" charset="0"/>
              </a:rPr>
              <a:t>Se deberá cubrir un total de 480 </a:t>
            </a:r>
            <a:r>
              <a:rPr lang="es-MX" sz="2400" dirty="0" err="1" smtClean="0">
                <a:latin typeface="Century Gothic" panose="020B0502020202020204" pitchFamily="34" charset="0"/>
              </a:rPr>
              <a:t>hrs</a:t>
            </a:r>
            <a:r>
              <a:rPr lang="es-MX" sz="2400" dirty="0" smtClean="0">
                <a:latin typeface="Century Gothic" panose="020B0502020202020204" pitchFamily="34" charset="0"/>
              </a:rPr>
              <a:t> y  6 meses de Servicio como mínimo.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sz="2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Century Gothic" panose="020B0502020202020204" pitchFamily="34" charset="0"/>
              </a:rPr>
              <a:t>En el caso de realizar el servicio en una Institución Educativa, el servicio deberá ser cubierto en un total de 7 meses.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21" y="2142699"/>
            <a:ext cx="3894731" cy="3043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251" y="1419372"/>
            <a:ext cx="88437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>
                <a:latin typeface="Arial Black" panose="020B0A04020102020204" pitchFamily="34" charset="0"/>
              </a:rPr>
              <a:t>¿ DÓNDE PUEDO HACER MI SERVICIO SOCIAL?</a:t>
            </a:r>
          </a:p>
          <a:p>
            <a:endParaRPr lang="es-MX" sz="26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90" y="3363604"/>
            <a:ext cx="3739487" cy="3206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586854" y="2388358"/>
            <a:ext cx="354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SECTOR PÚBLICO </a:t>
            </a:r>
            <a:endParaRPr lang="es-MX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76974" y="2376983"/>
            <a:ext cx="371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SECTOR PRIVADO</a:t>
            </a:r>
            <a:endParaRPr lang="es-MX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96036" y="2279176"/>
            <a:ext cx="395786" cy="450377"/>
            <a:chOff x="163773" y="3794078"/>
            <a:chExt cx="491319" cy="532263"/>
          </a:xfrm>
        </p:grpSpPr>
        <p:cxnSp>
          <p:nvCxnSpPr>
            <p:cNvPr id="5" name="Conector recto 4"/>
            <p:cNvCxnSpPr/>
            <p:nvPr/>
          </p:nvCxnSpPr>
          <p:spPr>
            <a:xfrm>
              <a:off x="163773" y="4121624"/>
              <a:ext cx="150126" cy="20471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300251" y="3794078"/>
              <a:ext cx="354841" cy="532263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5202071" y="2267803"/>
            <a:ext cx="395786" cy="450377"/>
            <a:chOff x="163773" y="3794078"/>
            <a:chExt cx="491319" cy="532263"/>
          </a:xfrm>
        </p:grpSpPr>
        <p:cxnSp>
          <p:nvCxnSpPr>
            <p:cNvPr id="13" name="Conector recto 12"/>
            <p:cNvCxnSpPr/>
            <p:nvPr/>
          </p:nvCxnSpPr>
          <p:spPr>
            <a:xfrm>
              <a:off x="163773" y="4121624"/>
              <a:ext cx="150126" cy="20471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300251" y="3794078"/>
              <a:ext cx="354841" cy="532263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3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6855" y="1296543"/>
            <a:ext cx="451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DOCUMENTACIÓN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55093" y="2565779"/>
            <a:ext cx="6264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36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Carta de Presentación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36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Carta de Aceptación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Reportes Mensuales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Carta de Liberación</a:t>
            </a:r>
            <a:endParaRPr lang="es-MX" sz="3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63" y="3780429"/>
            <a:ext cx="2973783" cy="25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7336" y="589205"/>
            <a:ext cx="63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CARTA DE PRESENTACIÓN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048" y="1103977"/>
            <a:ext cx="78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Será expedida por la Universidad.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48056" y="3110624"/>
            <a:ext cx="337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Se entregaran dos originales:</a:t>
            </a:r>
          </a:p>
          <a:p>
            <a:endParaRPr lang="es-MX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Uno para la Institución</a:t>
            </a:r>
          </a:p>
          <a:p>
            <a:endParaRPr lang="es-MX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Acuse de recibido y deberá contener sello y firma de quien recibe</a:t>
            </a:r>
            <a:r>
              <a:rPr lang="es-MX" dirty="0" smtClean="0">
                <a:latin typeface="Century Gothic" panose="020B0502020202020204" pitchFamily="34" charset="0"/>
              </a:rPr>
              <a:t>.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5821" t="21100" r="35422" b="7297"/>
          <a:stretch/>
        </p:blipFill>
        <p:spPr>
          <a:xfrm>
            <a:off x="5008698" y="1873241"/>
            <a:ext cx="3297670" cy="4616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7431110" y="4056845"/>
            <a:ext cx="354939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5419858" y="4131970"/>
            <a:ext cx="723363" cy="53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542387" y="4938414"/>
            <a:ext cx="1634920" cy="84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7336" y="589205"/>
            <a:ext cx="63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CARTA DE ACEPTACIÓN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048" y="1103977"/>
            <a:ext cx="784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Será expedida por la Institución donde se realizara el S.S.</a:t>
            </a:r>
            <a:endParaRPr lang="es-MX" sz="36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17577" y="1833418"/>
            <a:ext cx="37738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EL CONTENIDO DE LA CARTA DE ACEPTACIÓN DEBERA SER EN EL FORMATO PROPORCIONADO POR LA DGEU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rgbClr val="00B0F0"/>
                </a:solidFill>
                <a:latin typeface="Century Gothic" panose="020B0502020202020204" pitchFamily="34" charset="0"/>
              </a:rPr>
              <a:t>HOJA MEMBRETADA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SELLOS Y FIRMAS</a:t>
            </a:r>
          </a:p>
          <a:p>
            <a:endParaRPr lang="es-MX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MX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Deberá contener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Nombre del alumno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Matrícula o No. de Control Escolar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Carrera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RVOE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Período de prestación del 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MX" sz="14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NOTA: ESTOS DATOS VAN INCLUIDOS EN LA HOJA DE PRESENTACIÓN.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5927" t="24829" r="35544" b="7075"/>
          <a:stretch/>
        </p:blipFill>
        <p:spPr>
          <a:xfrm>
            <a:off x="772731" y="1818812"/>
            <a:ext cx="3490175" cy="4683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ángulo 11"/>
          <p:cNvSpPr/>
          <p:nvPr/>
        </p:nvSpPr>
        <p:spPr>
          <a:xfrm>
            <a:off x="2099256" y="2807594"/>
            <a:ext cx="811369" cy="77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5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7336" y="589205"/>
            <a:ext cx="63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REPORTES MENSUALES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048" y="1103977"/>
            <a:ext cx="784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Será proporcionado por la Universidad.</a:t>
            </a:r>
            <a:endParaRPr lang="es-MX" sz="36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6434" t="24394" r="25455" b="9748"/>
          <a:stretch/>
        </p:blipFill>
        <p:spPr>
          <a:xfrm>
            <a:off x="4940488" y="1531351"/>
            <a:ext cx="3971499" cy="52311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05218" y="2961564"/>
            <a:ext cx="3534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anose="020B0502020202020204" pitchFamily="34" charset="0"/>
              </a:rPr>
              <a:t>OBSERVACIONES:</a:t>
            </a:r>
          </a:p>
          <a:p>
            <a:endParaRPr lang="es-MX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El período que comprende el reporte.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Resumen de actividades</a:t>
            </a:r>
          </a:p>
          <a:p>
            <a:endParaRPr lang="es-MX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Total de horas por reporte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7211" y="466375"/>
            <a:ext cx="63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REPORTES MENSUALES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9" y="68240"/>
            <a:ext cx="1044054" cy="10440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6297" t="23820" r="25592" b="44736"/>
          <a:stretch/>
        </p:blipFill>
        <p:spPr>
          <a:xfrm>
            <a:off x="300249" y="1047924"/>
            <a:ext cx="5295333" cy="33300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36525" y="2743200"/>
            <a:ext cx="30570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EJEMPLO:</a:t>
            </a:r>
          </a:p>
          <a:p>
            <a:pPr algn="just"/>
            <a:r>
              <a:rPr lang="es-MX" dirty="0" smtClean="0"/>
              <a:t>EL ALUMNO CUBRIRÁ UN SERVICIO SOCIAL DEL </a:t>
            </a:r>
            <a:r>
              <a:rPr lang="es-MX" b="1" dirty="0" smtClean="0">
                <a:solidFill>
                  <a:srgbClr val="FF0000"/>
                </a:solidFill>
              </a:rPr>
              <a:t>20 DE AGOSTO</a:t>
            </a:r>
            <a:r>
              <a:rPr lang="es-MX" dirty="0" smtClean="0"/>
              <a:t> DEL 2019 AL </a:t>
            </a:r>
            <a:r>
              <a:rPr lang="es-MX" b="1" dirty="0" smtClean="0">
                <a:solidFill>
                  <a:srgbClr val="FF0000"/>
                </a:solidFill>
              </a:rPr>
              <a:t>20 DE FEBRERO</a:t>
            </a:r>
            <a:r>
              <a:rPr lang="es-MX" dirty="0" smtClean="0"/>
              <a:t> DEL 2020.</a:t>
            </a:r>
          </a:p>
          <a:p>
            <a:pPr algn="just"/>
            <a:r>
              <a:rPr lang="es-MX" sz="1200" dirty="0" smtClean="0"/>
              <a:t>(En el caso de Realizar el S.S. en Institución Educativa, se entregarán 7 reportes)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05219" y="4831304"/>
            <a:ext cx="77246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MIS FECHAS DE REPORTES SERÍAN LAS SIGUIENTES: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1       </a:t>
            </a:r>
            <a:r>
              <a:rPr lang="es-MX" sz="1600" b="1" dirty="0" smtClean="0">
                <a:solidFill>
                  <a:srgbClr val="FF0000"/>
                </a:solidFill>
              </a:rPr>
              <a:t>DEL 20 DE AGOSTO          </a:t>
            </a:r>
            <a:r>
              <a:rPr lang="es-MX" sz="1600" dirty="0" smtClean="0"/>
              <a:t>AL     20 DE SEPTIEMBRE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2       DEL 21 DE SEPTIEMBRE   AL     20 DE OCTUBRE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3       DEL 21 DE OCTUBRE        AL     20 DE NOVIEMBRE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4       DEL 21 DE NOVIEMBRE   AL     20 DE DICIEMBRE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5       DEL 21 DE DICIEMBRE     AL     20 DE ENERO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Reporte No. 6       DEL 21 DE ENERO             AL     </a:t>
            </a:r>
            <a:r>
              <a:rPr lang="es-MX" sz="1600" b="1" dirty="0" smtClean="0">
                <a:solidFill>
                  <a:srgbClr val="FF0000"/>
                </a:solidFill>
              </a:rPr>
              <a:t>20 DE FEBRERO </a:t>
            </a:r>
            <a:endParaRPr lang="es-MX" sz="1600" b="1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36728" y="3698542"/>
            <a:ext cx="4995081" cy="586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329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512</Words>
  <Application>Microsoft Office PowerPoint</Application>
  <PresentationFormat>Carta (216 x 279 mm)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Century Gothic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JULIO CESAR SANCHEZ CUNDAPI</dc:creator>
  <cp:lastModifiedBy>Administración</cp:lastModifiedBy>
  <cp:revision>33</cp:revision>
  <dcterms:created xsi:type="dcterms:W3CDTF">2019-05-20T17:23:59Z</dcterms:created>
  <dcterms:modified xsi:type="dcterms:W3CDTF">2024-05-28T18:25:12Z</dcterms:modified>
</cp:coreProperties>
</file>